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3234" y="-90"/>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882188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812291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390059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2688052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1292719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6CC106E-A83B-4384-9487-9C9B2967A378}" type="datetimeFigureOut">
              <a:rPr lang="ru-RU" smtClean="0"/>
              <a:t>15.06.2021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138491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6CC106E-A83B-4384-9487-9C9B2967A378}" type="datetimeFigureOut">
              <a:rPr lang="ru-RU" smtClean="0"/>
              <a:t>15.06.2021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991515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6CC106E-A83B-4384-9487-9C9B2967A378}" type="datetimeFigureOut">
              <a:rPr lang="ru-RU" smtClean="0"/>
              <a:t>15.06.2021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2525053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6CC106E-A83B-4384-9487-9C9B2967A378}" type="datetimeFigureOut">
              <a:rPr lang="ru-RU" smtClean="0"/>
              <a:t>15.06.2021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2604900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CC106E-A83B-4384-9487-9C9B2967A378}" type="datetimeFigureOut">
              <a:rPr lang="ru-RU" smtClean="0"/>
              <a:t>15.06.2021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1644583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CC106E-A83B-4384-9487-9C9B2967A378}" type="datetimeFigureOut">
              <a:rPr lang="ru-RU" smtClean="0"/>
              <a:t>15.06.2021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7F7B41-F3D1-4CD2-8AD5-EE28698119B7}" type="slidenum">
              <a:rPr lang="ru-RU" smtClean="0"/>
              <a:t>‹#›</a:t>
            </a:fld>
            <a:endParaRPr lang="ru-RU"/>
          </a:p>
        </p:txBody>
      </p:sp>
    </p:spTree>
    <p:extLst>
      <p:ext uri="{BB962C8B-B14F-4D97-AF65-F5344CB8AC3E}">
        <p14:creationId xmlns:p14="http://schemas.microsoft.com/office/powerpoint/2010/main" val="1242470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6CC106E-A83B-4384-9487-9C9B2967A378}" type="datetimeFigureOut">
              <a:rPr lang="ru-RU" smtClean="0"/>
              <a:t>15.06.2021</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007F7B41-F3D1-4CD2-8AD5-EE28698119B7}" type="slidenum">
              <a:rPr lang="ru-RU" smtClean="0"/>
              <a:t>‹#›</a:t>
            </a:fld>
            <a:endParaRPr lang="ru-RU"/>
          </a:p>
        </p:txBody>
      </p:sp>
    </p:spTree>
    <p:extLst>
      <p:ext uri="{BB962C8B-B14F-4D97-AF65-F5344CB8AC3E}">
        <p14:creationId xmlns:p14="http://schemas.microsoft.com/office/powerpoint/2010/main" val="1703488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11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6004" y="683568"/>
            <a:ext cx="6117332" cy="848775"/>
          </a:xfrm>
        </p:spPr>
        <p:txBody>
          <a:bodyPr>
            <a:noAutofit/>
          </a:bodyPr>
          <a:lstStyle/>
          <a:p>
            <a:pPr algn="just">
              <a:tabLst>
                <a:tab pos="0" algn="l"/>
              </a:tabLst>
            </a:pP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smtClean="0"/>
              <a:t/>
            </a:r>
            <a:br>
              <a:rPr lang="ru-RU" sz="1800" b="1" dirty="0" smtClean="0"/>
            </a:br>
            <a:r>
              <a:rPr lang="ru-RU" sz="1800" b="1" dirty="0"/>
              <a:t/>
            </a:r>
            <a:br>
              <a:rPr lang="ru-RU" sz="1800" b="1" dirty="0"/>
            </a:br>
            <a:r>
              <a:rPr lang="ru-RU" sz="1800" b="1" dirty="0" smtClean="0"/>
              <a:t/>
            </a:r>
            <a:br>
              <a:rPr lang="ru-RU" sz="1800" b="1" dirty="0" smtClean="0"/>
            </a:br>
            <a:r>
              <a:rPr lang="ru-RU" sz="1800" b="1" dirty="0" smtClean="0"/>
              <a:t>        </a:t>
            </a:r>
            <a:r>
              <a:rPr lang="ru-RU" sz="1800" dirty="0" smtClean="0">
                <a:latin typeface="Times New Roman" pitchFamily="18" charset="0"/>
                <a:cs typeface="Times New Roman" pitchFamily="18" charset="0"/>
              </a:rPr>
              <a:t>Всемирный день донора крови проводится каждый год 14 июня. Цель Всемирного дня донора крови – повысить осведомленность всего мира о потребностях в безопасной крови и ее продуктах для переливания и о важности безвозмездного добровольного донорства крови для национальных систем здравоохранения. Этот день также служит поводом призвать правительства и национальные органы здравоохранения обеспечить надлежащие ресурсы и создать системы и инфраструктуру для расширения безвозмездного добровольного донорства крови.</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Безопасная кровь и ее продукты и услуги по их переливанию являются важной составляющей медицинской помощи и общественного здравоохранения. Эта работа позволяет ежедневно спасать жизнь миллионов людей, а также улучшать качество жизни многих пациентов.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Потребности в крови являются всеобщими, но таким не является доступ к крови всех, кто в ней нуждается. Особенно остро нехватка крови ощущается в развивающихся странах. Для обеспечения доступа к безопасной крови всех, кто в ней нуждается, все страны должны иметь доноров, готовых добровольно и безвозмездно сдавать кровь на регулярной основе</a:t>
            </a:r>
            <a:r>
              <a:rPr lang="ru-RU" sz="1800" dirty="0" smtClean="0">
                <a:latin typeface="Times New Roman" pitchFamily="18" charset="0"/>
                <a:cs typeface="Times New Roman" pitchFamily="18" charset="0"/>
              </a:rPr>
              <a:t>.</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
        <p:nvSpPr>
          <p:cNvPr id="4" name="Прямоугольник 3"/>
          <p:cNvSpPr/>
          <p:nvPr/>
        </p:nvSpPr>
        <p:spPr>
          <a:xfrm>
            <a:off x="692696" y="251520"/>
            <a:ext cx="5760640" cy="4154984"/>
          </a:xfrm>
          <a:prstGeom prst="rect">
            <a:avLst/>
          </a:prstGeom>
        </p:spPr>
        <p:txBody>
          <a:bodyPr wrap="square">
            <a:spAutoFit/>
          </a:bodyPr>
          <a:lstStyle/>
          <a:p>
            <a:pPr algn="ctr"/>
            <a:r>
              <a:rPr lang="ru-RU" sz="2400" b="1" dirty="0" smtClean="0">
                <a:solidFill>
                  <a:schemeClr val="accent2"/>
                </a:solidFill>
                <a:latin typeface="Times New Roman" pitchFamily="18" charset="0"/>
                <a:cs typeface="Times New Roman" pitchFamily="18" charset="0"/>
              </a:rPr>
              <a:t>Всемирный день донора крови 2021 г.</a:t>
            </a:r>
            <a:br>
              <a:rPr lang="ru-RU" sz="2400" b="1" dirty="0" smtClean="0">
                <a:solidFill>
                  <a:schemeClr val="accent2"/>
                </a:solidFill>
                <a:latin typeface="Times New Roman" pitchFamily="18" charset="0"/>
                <a:cs typeface="Times New Roman" pitchFamily="18" charset="0"/>
              </a:rPr>
            </a:br>
            <a:r>
              <a:rPr lang="ru-RU" sz="2400" b="1" dirty="0" smtClean="0">
                <a:solidFill>
                  <a:schemeClr val="accent2"/>
                </a:solidFill>
                <a:latin typeface="Times New Roman" pitchFamily="18" charset="0"/>
                <a:cs typeface="Times New Roman" pitchFamily="18" charset="0"/>
              </a:rPr>
              <a:t>14 июня 2021 г.</a:t>
            </a: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endParaRPr lang="ru-RU" sz="2400" b="1" dirty="0" smtClean="0">
              <a:solidFill>
                <a:schemeClr val="accent2"/>
              </a:solidFill>
              <a:latin typeface="Times New Roman" pitchFamily="18" charset="0"/>
              <a:cs typeface="Times New Roman" pitchFamily="18" charset="0"/>
            </a:endParaRPr>
          </a:p>
          <a:p>
            <a:pPr algn="ctr"/>
            <a:r>
              <a:rPr lang="ru-RU" sz="2400" b="1" dirty="0" smtClean="0">
                <a:solidFill>
                  <a:schemeClr val="accent2"/>
                </a:solidFill>
                <a:latin typeface="Times New Roman" pitchFamily="18" charset="0"/>
                <a:cs typeface="Times New Roman" pitchFamily="18" charset="0"/>
              </a:rPr>
              <a:t> </a:t>
            </a:r>
            <a:r>
              <a:rPr lang="ru-RU" sz="2400" b="1" dirty="0" smtClean="0">
                <a:solidFill>
                  <a:schemeClr val="accent2"/>
                </a:solidFill>
              </a:rPr>
              <a:t/>
            </a:r>
            <a:br>
              <a:rPr lang="ru-RU" sz="2400" b="1" dirty="0" smtClean="0">
                <a:solidFill>
                  <a:schemeClr val="accent2"/>
                </a:solidFill>
              </a:rPr>
            </a:br>
            <a:endParaRPr lang="ru-RU" sz="2400" b="1" dirty="0">
              <a:solidFill>
                <a:schemeClr val="accent2"/>
              </a:solidFill>
            </a:endParaRPr>
          </a:p>
        </p:txBody>
      </p:sp>
    </p:spTree>
    <p:extLst>
      <p:ext uri="{BB962C8B-B14F-4D97-AF65-F5344CB8AC3E}">
        <p14:creationId xmlns:p14="http://schemas.microsoft.com/office/powerpoint/2010/main" val="3734882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32656" y="251520"/>
            <a:ext cx="6192688" cy="8987076"/>
          </a:xfrm>
          <a:prstGeom prst="rect">
            <a:avLst/>
          </a:prstGeom>
        </p:spPr>
        <p:txBody>
          <a:bodyPr wrap="square">
            <a:spAutoFit/>
          </a:bodyPr>
          <a:lstStyle/>
          <a:p>
            <a:pPr indent="450215" algn="just">
              <a:spcAft>
                <a:spcPts val="0"/>
              </a:spcAft>
            </a:pPr>
            <a:r>
              <a:rPr lang="ru-RU" sz="1750" b="1" dirty="0" smtClean="0">
                <a:effectLst/>
                <a:latin typeface="Times New Roman"/>
                <a:ea typeface="Times New Roman"/>
              </a:rPr>
              <a:t>Главная тема кампании этого года</a:t>
            </a:r>
            <a:br>
              <a:rPr lang="ru-RU" sz="1750" b="1" dirty="0" smtClean="0">
                <a:effectLst/>
                <a:latin typeface="Times New Roman"/>
                <a:ea typeface="Times New Roman"/>
              </a:rPr>
            </a:br>
            <a:r>
              <a:rPr lang="ru-RU" sz="1750" dirty="0" smtClean="0">
                <a:effectLst/>
                <a:latin typeface="Times New Roman"/>
                <a:ea typeface="Times New Roman"/>
              </a:rPr>
              <a:t>Лозунг Всемирного дня донора крови – </a:t>
            </a:r>
            <a:r>
              <a:rPr lang="ru-RU" sz="1750" b="1" dirty="0" smtClean="0">
                <a:effectLst/>
                <a:latin typeface="Times New Roman"/>
                <a:ea typeface="Times New Roman"/>
              </a:rPr>
              <a:t>«Сдавайте кровь, пусть в мире пульсирует жизнь»</a:t>
            </a:r>
            <a:r>
              <a:rPr lang="ru-RU" sz="1750" dirty="0" smtClean="0">
                <a:effectLst/>
                <a:latin typeface="Times New Roman"/>
                <a:ea typeface="Times New Roman"/>
              </a:rPr>
              <a:t>. Он передает важный вклад доноров крови в то, чтобы в мире сохранялась жизнь, в спасение жизни одних и улучшение качества жизни других. Он подкрепляет глобальный призыв к тому, чтобы больше людей во всем мире регулярно сдавали кровь и тем самым вносили вклад в улучшение здоровья.</a:t>
            </a:r>
          </a:p>
          <a:p>
            <a:pPr indent="450215" algn="just">
              <a:spcAft>
                <a:spcPts val="0"/>
              </a:spcAft>
            </a:pPr>
            <a:r>
              <a:rPr lang="ru-RU" sz="1750" dirty="0" smtClean="0">
                <a:effectLst/>
                <a:latin typeface="Times New Roman"/>
                <a:ea typeface="Times New Roman"/>
              </a:rPr>
              <a:t>Особый упор в рамках кампании этого года делается на роль молодежи в обеспечении безопасных запасов крови. Молодые люди во многих странах принимают самое активное участие в мероприятиях и инициативах, целью которых является обеспечение безопасных запасов крови посредством безвозмездного добровольного донорства крови. Большую часть населения во многих странах образуют молодые люди, которые, как правило, являются идеалистами и полны энтузиазма и творческой энергии.</a:t>
            </a:r>
          </a:p>
          <a:p>
            <a:pPr indent="450215" algn="just">
              <a:spcAft>
                <a:spcPts val="0"/>
              </a:spcAft>
            </a:pPr>
            <a:r>
              <a:rPr lang="ru-RU" sz="1750" dirty="0" smtClean="0">
                <a:effectLst/>
                <a:latin typeface="Times New Roman"/>
                <a:ea typeface="Times New Roman"/>
              </a:rPr>
              <a:t>По словам медиков, стать донором может любой здоровый человек от 18 лет. За две недели до предполагаемой даты забора крови рекомендуется прекратить принимать препараты, оказывающие разжижающее воздействие на кровь. За 48 часов до процедуры нельзя употреблять горячительные напитки, а накануне сдачи следует отказаться от жирной, жареной, острой пищи и от копчёностей, ограничить шоколад, какао и орехи. Идеальный завтрак перед сдачей крови – каша на воде без масла.</a:t>
            </a:r>
          </a:p>
          <a:p>
            <a:pPr indent="450215" algn="just">
              <a:spcAft>
                <a:spcPts val="0"/>
              </a:spcAft>
            </a:pPr>
            <a:r>
              <a:rPr lang="ru-RU" sz="1750" dirty="0" smtClean="0">
                <a:effectLst/>
                <a:latin typeface="Times New Roman"/>
                <a:ea typeface="Times New Roman"/>
              </a:rPr>
              <a:t>Цельную кровь разрешается сдавать 1 раз в 2 месяца, но не более 5 раз в год. Процесс сдачи крови занимает от 5 до 15 минут. Именно столько времени нужно потратить, чтобы спасти чью-то жизнь. </a:t>
            </a:r>
          </a:p>
          <a:p>
            <a:pPr indent="450215" algn="just">
              <a:spcAft>
                <a:spcPts val="0"/>
              </a:spcAft>
            </a:pPr>
            <a:endParaRPr lang="ru-RU" sz="1750" dirty="0">
              <a:latin typeface="Times New Roman"/>
              <a:ea typeface="Times New Roman"/>
            </a:endParaRPr>
          </a:p>
          <a:p>
            <a:pPr indent="450215" algn="r">
              <a:spcAft>
                <a:spcPts val="0"/>
              </a:spcAft>
            </a:pPr>
            <a:r>
              <a:rPr lang="ru-RU" sz="1750" dirty="0" smtClean="0">
                <a:effectLst/>
                <a:latin typeface="Times New Roman"/>
                <a:ea typeface="Times New Roman"/>
              </a:rPr>
              <a:t>Администрация Бисертского ГО</a:t>
            </a:r>
          </a:p>
          <a:p>
            <a:endParaRPr lang="ru-RU" dirty="0"/>
          </a:p>
        </p:txBody>
      </p:sp>
    </p:spTree>
    <p:extLst>
      <p:ext uri="{BB962C8B-B14F-4D97-AF65-F5344CB8AC3E}">
        <p14:creationId xmlns:p14="http://schemas.microsoft.com/office/powerpoint/2010/main" val="200359683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12</Words>
  <Application>Microsoft Office PowerPoint</Application>
  <PresentationFormat>Экран (4:3)</PresentationFormat>
  <Paragraphs>16</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                                     Всемирный день донора крови проводится каждый год 14 июня. Цель Всемирного дня донора крови – повысить осведомленность всего мира о потребностях в безопасной крови и ее продуктах для переливания и о важности безвозмездного добровольного донорства крови для национальных систем здравоохранения. Этот день также служит поводом призвать правительства и национальные органы здравоохранения обеспечить надлежащие ресурсы и создать системы и инфраструктуру для расширения безвозмездного добровольного донорства крови.        Безопасная кровь и ее продукты и услуги по их переливанию являются важной составляющей медицинской помощи и общественного здравоохранения. Эта работа позволяет ежедневно спасать жизнь миллионов людей, а также улучшать качество жизни многих пациентов.               Потребности в крови являются всеобщими, но таким не является доступ к крови всех, кто в ней нуждается. Особенно остро нехватка крови ощущается в развивающихся странах. Для обеспечения доступа к безопасной крови всех, кто в ней нуждается, все страны должны иметь доноров, готовых добровольно и безвозмездно сдавать кровь на регулярной основе.    </vt:lpstr>
      <vt:lpstr>Презентация PowerPoint</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Вилена</dc:creator>
  <cp:lastModifiedBy>Вилена</cp:lastModifiedBy>
  <cp:revision>3</cp:revision>
  <dcterms:created xsi:type="dcterms:W3CDTF">2021-06-15T04:19:17Z</dcterms:created>
  <dcterms:modified xsi:type="dcterms:W3CDTF">2021-06-15T04:53:59Z</dcterms:modified>
</cp:coreProperties>
</file>